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2798425" cy="7199313"/>
  <p:notesSz cx="12798425" cy="7199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6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 bwMode="auto">
          <a:xfrm>
            <a:off x="65419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840" cy="557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 bwMode="auto">
          <a:xfrm>
            <a:off x="65419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 bwMode="auto">
          <a:xfrm>
            <a:off x="65419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840" cy="557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 bwMode="auto">
          <a:xfrm>
            <a:off x="65419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 bwMode="auto">
          <a:xfrm>
            <a:off x="65419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840" cy="557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 bwMode="auto">
          <a:xfrm>
            <a:off x="65419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 bwMode="auto">
          <a:xfrm>
            <a:off x="65419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67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68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840" cy="557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/>
          </p:nvPr>
        </p:nvSpPr>
        <p:spPr bwMode="auto">
          <a:xfrm>
            <a:off x="65419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/>
          </p:nvPr>
        </p:nvSpPr>
        <p:spPr bwMode="auto">
          <a:xfrm>
            <a:off x="65419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840" cy="557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08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09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10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840" cy="557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/>
          </p:nvPr>
        </p:nvSpPr>
        <p:spPr bwMode="auto">
          <a:xfrm>
            <a:off x="65419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34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42" name="PlaceHolder 5"/>
          <p:cNvSpPr>
            <a:spLocks noGrp="1"/>
          </p:cNvSpPr>
          <p:nvPr>
            <p:ph/>
          </p:nvPr>
        </p:nvSpPr>
        <p:spPr bwMode="auto">
          <a:xfrm>
            <a:off x="65419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47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48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49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subTitle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subTitle"/>
          </p:nvPr>
        </p:nvSpPr>
        <p:spPr bwMode="auto">
          <a:xfrm>
            <a:off x="639720" y="286920"/>
            <a:ext cx="11517840" cy="557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 bwMode="auto">
          <a:xfrm>
            <a:off x="65419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72" name="PlaceHolder 4"/>
          <p:cNvSpPr>
            <a:spLocks noGrp="1"/>
          </p:cNvSpPr>
          <p:nvPr>
            <p:ph/>
          </p:nvPr>
        </p:nvSpPr>
        <p:spPr bwMode="auto">
          <a:xfrm>
            <a:off x="65419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76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83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84" name="PlaceHolder 5"/>
          <p:cNvSpPr>
            <a:spLocks noGrp="1"/>
          </p:cNvSpPr>
          <p:nvPr>
            <p:ph/>
          </p:nvPr>
        </p:nvSpPr>
        <p:spPr bwMode="auto">
          <a:xfrm>
            <a:off x="6541920" y="386532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/>
          </p:nvPr>
        </p:nvSpPr>
        <p:spPr bwMode="auto">
          <a:xfrm>
            <a:off x="453384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/>
          </p:nvPr>
        </p:nvSpPr>
        <p:spPr bwMode="auto">
          <a:xfrm>
            <a:off x="8427960" y="168444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89" name="PlaceHolder 5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90" name="PlaceHolder 6"/>
          <p:cNvSpPr>
            <a:spLocks noGrp="1"/>
          </p:cNvSpPr>
          <p:nvPr>
            <p:ph/>
          </p:nvPr>
        </p:nvSpPr>
        <p:spPr bwMode="auto">
          <a:xfrm>
            <a:off x="453384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91" name="PlaceHolder 7"/>
          <p:cNvSpPr>
            <a:spLocks noGrp="1"/>
          </p:cNvSpPr>
          <p:nvPr>
            <p:ph/>
          </p:nvPr>
        </p:nvSpPr>
        <p:spPr bwMode="auto">
          <a:xfrm>
            <a:off x="8427960" y="3865320"/>
            <a:ext cx="370836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 bwMode="auto">
          <a:xfrm>
            <a:off x="6397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 bwMode="auto">
          <a:xfrm>
            <a:off x="6541920" y="1684440"/>
            <a:ext cx="562068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 bwMode="auto">
          <a:xfrm>
            <a:off x="639720" y="3865320"/>
            <a:ext cx="11517840" cy="1991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Рисунок 6"/>
          <p:cNvPicPr/>
          <p:nvPr/>
        </p:nvPicPr>
        <p:blipFill>
          <a:blip r:embed="rId14"/>
          <a:srcRect t="2628" b="2628"/>
          <a:stretch/>
        </p:blipFill>
        <p:spPr bwMode="auto">
          <a:xfrm>
            <a:off x="5883120" y="0"/>
            <a:ext cx="6911640" cy="7196039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" name="Параллелограмм 5"/>
          <p:cNvSpPr/>
          <p:nvPr/>
        </p:nvSpPr>
        <p:spPr bwMode="auto">
          <a:xfrm flipH="1">
            <a:off x="-331920" y="96120"/>
            <a:ext cx="1380600" cy="119052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Параллелограмм 6"/>
          <p:cNvSpPr/>
          <p:nvPr/>
        </p:nvSpPr>
        <p:spPr bwMode="auto">
          <a:xfrm flipH="1">
            <a:off x="-493560" y="360"/>
            <a:ext cx="1380600" cy="119088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Прямоугольный треугольник 7"/>
          <p:cNvSpPr/>
          <p:nvPr/>
        </p:nvSpPr>
        <p:spPr bwMode="auto">
          <a:xfrm flipH="1" flipV="1">
            <a:off x="-2160" y="0"/>
            <a:ext cx="897840" cy="898560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Рисунок 8"/>
          <p:cNvPicPr/>
          <p:nvPr/>
        </p:nvPicPr>
        <p:blipFill>
          <a:blip r:embed="rId14"/>
          <a:stretch/>
        </p:blipFill>
        <p:spPr bwMode="auto">
          <a:xfrm>
            <a:off x="11678760" y="253080"/>
            <a:ext cx="712440" cy="64512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" name="Параллелограмм 5"/>
          <p:cNvSpPr/>
          <p:nvPr/>
        </p:nvSpPr>
        <p:spPr bwMode="auto">
          <a:xfrm flipH="1">
            <a:off x="-331920" y="96120"/>
            <a:ext cx="1380600" cy="119052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Параллелограмм 6"/>
          <p:cNvSpPr/>
          <p:nvPr/>
        </p:nvSpPr>
        <p:spPr bwMode="auto">
          <a:xfrm flipH="1">
            <a:off x="-493560" y="360"/>
            <a:ext cx="1380600" cy="119088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Прямоугольный треугольник 7"/>
          <p:cNvSpPr/>
          <p:nvPr/>
        </p:nvSpPr>
        <p:spPr bwMode="auto">
          <a:xfrm flipH="1" flipV="1">
            <a:off x="-2160" y="0"/>
            <a:ext cx="897840" cy="898560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4" name="Рисунок 8"/>
          <p:cNvPicPr/>
          <p:nvPr/>
        </p:nvPicPr>
        <p:blipFill>
          <a:blip r:embed="rId14"/>
          <a:stretch/>
        </p:blipFill>
        <p:spPr bwMode="auto">
          <a:xfrm>
            <a:off x="11678760" y="253080"/>
            <a:ext cx="712440" cy="645120"/>
          </a:xfrm>
          <a:prstGeom prst="rect">
            <a:avLst/>
          </a:prstGeom>
          <a:ln w="0">
            <a:noFill/>
          </a:ln>
        </p:spPr>
      </p:pic>
      <p:sp>
        <p:nvSpPr>
          <p:cNvPr id="85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480" cy="120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480" cy="1990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 bwMode="auto">
          <a:xfrm>
            <a:off x="639720" y="3865320"/>
            <a:ext cx="11517480" cy="1990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4" name="Параллелограмм 5"/>
          <p:cNvSpPr/>
          <p:nvPr/>
        </p:nvSpPr>
        <p:spPr bwMode="auto">
          <a:xfrm flipH="1">
            <a:off x="-331920" y="96120"/>
            <a:ext cx="1380600" cy="119052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Параллелограмм 6"/>
          <p:cNvSpPr/>
          <p:nvPr/>
        </p:nvSpPr>
        <p:spPr bwMode="auto">
          <a:xfrm flipH="1">
            <a:off x="-493560" y="360"/>
            <a:ext cx="1380600" cy="119088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Прямоугольный треугольник 7"/>
          <p:cNvSpPr/>
          <p:nvPr/>
        </p:nvSpPr>
        <p:spPr bwMode="auto">
          <a:xfrm flipH="1" flipV="1">
            <a:off x="-2160" y="0"/>
            <a:ext cx="897840" cy="898560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7" name="Рисунок 8"/>
          <p:cNvPicPr/>
          <p:nvPr/>
        </p:nvPicPr>
        <p:blipFill>
          <a:blip r:embed="rId14"/>
          <a:stretch/>
        </p:blipFill>
        <p:spPr bwMode="auto">
          <a:xfrm>
            <a:off x="11678760" y="253080"/>
            <a:ext cx="712440" cy="645120"/>
          </a:xfrm>
          <a:prstGeom prst="rect">
            <a:avLst/>
          </a:prstGeom>
          <a:ln w="0">
            <a:noFill/>
          </a:ln>
        </p:spPr>
      </p:pic>
      <p:sp>
        <p:nvSpPr>
          <p:cNvPr id="128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480" cy="120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5620320" cy="1990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 bwMode="auto">
          <a:xfrm>
            <a:off x="6541920" y="1684440"/>
            <a:ext cx="5620320" cy="1990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 bwMode="auto">
          <a:xfrm>
            <a:off x="639720" y="3865320"/>
            <a:ext cx="5620320" cy="1990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 bwMode="auto">
          <a:xfrm>
            <a:off x="6541920" y="3865320"/>
            <a:ext cx="5620320" cy="1990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9" name="Параллелограмм 5"/>
          <p:cNvSpPr/>
          <p:nvPr/>
        </p:nvSpPr>
        <p:spPr bwMode="auto">
          <a:xfrm flipH="1">
            <a:off x="-331920" y="96480"/>
            <a:ext cx="1380960" cy="119124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Параллелограмм 6"/>
          <p:cNvSpPr/>
          <p:nvPr/>
        </p:nvSpPr>
        <p:spPr bwMode="auto">
          <a:xfrm flipH="1">
            <a:off x="-493560" y="0"/>
            <a:ext cx="1380960" cy="119124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Прямоугольный треугольник 7"/>
          <p:cNvSpPr/>
          <p:nvPr/>
        </p:nvSpPr>
        <p:spPr bwMode="auto">
          <a:xfrm flipH="1" flipV="1">
            <a:off x="-2880" y="-360"/>
            <a:ext cx="898920" cy="898920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2" name="Рисунок 8"/>
          <p:cNvPicPr/>
          <p:nvPr/>
        </p:nvPicPr>
        <p:blipFill>
          <a:blip r:embed="rId14"/>
          <a:stretch/>
        </p:blipFill>
        <p:spPr bwMode="auto">
          <a:xfrm>
            <a:off x="11679480" y="253440"/>
            <a:ext cx="712800" cy="645480"/>
          </a:xfrm>
          <a:prstGeom prst="rect">
            <a:avLst/>
          </a:prstGeom>
          <a:ln w="0">
            <a:noFill/>
          </a:ln>
        </p:spPr>
      </p:pic>
      <p:sp>
        <p:nvSpPr>
          <p:cNvPr id="173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11" name="Рисунок 6"/>
          <p:cNvPicPr/>
          <p:nvPr/>
        </p:nvPicPr>
        <p:blipFill>
          <a:blip r:embed="rId14"/>
          <a:srcRect t="2628" b="2628"/>
          <a:stretch/>
        </p:blipFill>
        <p:spPr bwMode="auto">
          <a:xfrm>
            <a:off x="5883120" y="0"/>
            <a:ext cx="6911640" cy="7196039"/>
          </a:xfrm>
          <a:prstGeom prst="rect">
            <a:avLst/>
          </a:prstGeom>
          <a:ln w="0">
            <a:noFill/>
          </a:ln>
        </p:spPr>
      </p:pic>
      <p:sp>
        <p:nvSpPr>
          <p:cNvPr id="212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0" name="Параллелограмм 5"/>
          <p:cNvSpPr/>
          <p:nvPr/>
        </p:nvSpPr>
        <p:spPr bwMode="auto">
          <a:xfrm flipH="1">
            <a:off x="-331920" y="96120"/>
            <a:ext cx="1380600" cy="119052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Параллелограмм 6"/>
          <p:cNvSpPr/>
          <p:nvPr/>
        </p:nvSpPr>
        <p:spPr bwMode="auto">
          <a:xfrm flipH="1">
            <a:off x="-493560" y="360"/>
            <a:ext cx="1380600" cy="119088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Прямоугольный треугольник 7"/>
          <p:cNvSpPr/>
          <p:nvPr/>
        </p:nvSpPr>
        <p:spPr bwMode="auto">
          <a:xfrm flipH="1" flipV="1">
            <a:off x="-2160" y="0"/>
            <a:ext cx="897840" cy="898560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53" name="Рисунок 8"/>
          <p:cNvPicPr/>
          <p:nvPr/>
        </p:nvPicPr>
        <p:blipFill>
          <a:blip r:embed="rId14"/>
          <a:stretch/>
        </p:blipFill>
        <p:spPr bwMode="auto">
          <a:xfrm>
            <a:off x="11678760" y="253080"/>
            <a:ext cx="712440" cy="645120"/>
          </a:xfrm>
          <a:prstGeom prst="rect">
            <a:avLst/>
          </a:prstGeom>
          <a:ln w="0">
            <a:noFill/>
          </a:ln>
        </p:spPr>
      </p:pic>
      <p:sp>
        <p:nvSpPr>
          <p:cNvPr id="254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7840" cy="120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 bwMode="auto">
          <a:xfrm>
            <a:off x="639720" y="1684440"/>
            <a:ext cx="11517840" cy="4174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nadzor@minobr.saratov.gov.ru" TargetMode="External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8" name="Прямоугольник 3"/>
          <p:cNvSpPr/>
          <p:nvPr/>
        </p:nvSpPr>
        <p:spPr bwMode="auto">
          <a:xfrm>
            <a:off x="967320" y="2666260"/>
            <a:ext cx="6229620" cy="1324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45000" rIns="90000" bIns="45000" anchor="ctr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3000" b="1" strike="noStrike" spc="-1">
                <a:solidFill>
                  <a:srgbClr val="3D284E"/>
                </a:solidFill>
                <a:latin typeface="Arial"/>
                <a:ea typeface="DejaVu Sans"/>
              </a:rPr>
              <a:t>Организация проведения аккредитационного мониторинга в 2023 году</a:t>
            </a:r>
            <a:endParaRPr lang="ru-RU" sz="3000" b="0" strike="noStrike" spc="-1">
              <a:latin typeface="Arial"/>
            </a:endParaRPr>
          </a:p>
        </p:txBody>
      </p:sp>
      <p:pic>
        <p:nvPicPr>
          <p:cNvPr id="299" name="Рисунок 5"/>
          <p:cNvPicPr/>
          <p:nvPr/>
        </p:nvPicPr>
        <p:blipFill>
          <a:blip r:embed="rId2"/>
          <a:stretch/>
        </p:blipFill>
        <p:spPr bwMode="auto">
          <a:xfrm>
            <a:off x="4799317" y="505816"/>
            <a:ext cx="1616472" cy="1496376"/>
          </a:xfrm>
          <a:prstGeom prst="rect">
            <a:avLst/>
          </a:prstGeom>
          <a:ln w="0">
            <a:noFill/>
          </a:ln>
        </p:spPr>
      </p:pic>
      <p:sp>
        <p:nvSpPr>
          <p:cNvPr id="300" name="Параллелограмм 8"/>
          <p:cNvSpPr/>
          <p:nvPr/>
        </p:nvSpPr>
        <p:spPr bwMode="auto">
          <a:xfrm flipH="1">
            <a:off x="-540000" y="3828600"/>
            <a:ext cx="2072160" cy="1929960"/>
          </a:xfrm>
          <a:prstGeom prst="parallelogram">
            <a:avLst>
              <a:gd name="adj" fmla="val 90550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1" name="Прямоугольник 6"/>
          <p:cNvSpPr/>
          <p:nvPr/>
        </p:nvSpPr>
        <p:spPr bwMode="auto">
          <a:xfrm>
            <a:off x="1439640" y="4723799"/>
            <a:ext cx="5884236" cy="19950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45000" rIns="90000" bIns="45000" anchor="ctr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565087"/>
                </a:solidFill>
                <a:latin typeface="Arial"/>
                <a:ea typeface="DejaVu Sans"/>
              </a:rPr>
              <a:t>ФРОЛОВА ЕЛЕНА АЛЕКСАНДРОВНА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2100" b="1" strike="noStrike" spc="-60">
                <a:solidFill>
                  <a:srgbClr val="55308D"/>
                </a:solidFill>
                <a:latin typeface="PT Astra Serif"/>
                <a:ea typeface="Times New Roman"/>
              </a:rPr>
              <a:t>начальник отдела </a:t>
            </a:r>
            <a:r>
              <a:rPr lang="ru-RU" sz="2100" b="1" strike="noStrike" spc="-1">
                <a:solidFill>
                  <a:srgbClr val="55308D"/>
                </a:solidFill>
                <a:latin typeface="PT Astra Serif"/>
                <a:ea typeface="DejaVu Sans"/>
              </a:rPr>
              <a:t>государственного контроля качества образования </a:t>
            </a:r>
            <a:endParaRPr lang="ru-RU" sz="21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2100" b="1" strike="noStrike" spc="-1">
                <a:solidFill>
                  <a:srgbClr val="55308D"/>
                </a:solidFill>
                <a:latin typeface="PT Astra Serif"/>
                <a:ea typeface="DejaVu Sans"/>
              </a:rPr>
              <a:t>комитета по государственному контролю</a:t>
            </a:r>
            <a:r>
              <a:rPr sz="2100"/>
              <a:t/>
            </a:r>
            <a:br>
              <a:rPr sz="2100"/>
            </a:br>
            <a:r>
              <a:rPr lang="ru-RU" sz="2100" b="1" strike="noStrike" spc="-1">
                <a:solidFill>
                  <a:srgbClr val="55308D"/>
                </a:solidFill>
                <a:latin typeface="PT Astra Serif"/>
                <a:ea typeface="DejaVu Sans"/>
              </a:rPr>
              <a:t>и надзору в сфере образования, региональный координатор аккредитационого мониторинга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302" name="Picture 5" descr="sarat01"/>
          <p:cNvPicPr/>
          <p:nvPr/>
        </p:nvPicPr>
        <p:blipFill>
          <a:blip r:embed="rId3"/>
          <a:stretch/>
        </p:blipFill>
        <p:spPr bwMode="auto">
          <a:xfrm>
            <a:off x="663237" y="655083"/>
            <a:ext cx="727629" cy="1094406"/>
          </a:xfrm>
          <a:prstGeom prst="rect">
            <a:avLst/>
          </a:prstGeom>
          <a:ln w="9525">
            <a:noFill/>
          </a:ln>
          <a:effectLst>
            <a:outerShdw blurRad="50760" dist="37674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375" name="Diagram1"/>
          <p:cNvGrpSpPr/>
          <p:nvPr/>
        </p:nvGrpSpPr>
        <p:grpSpPr bwMode="auto">
          <a:xfrm>
            <a:off x="722879" y="1360800"/>
            <a:ext cx="11515680" cy="4037760"/>
            <a:chOff x="722879" y="1360800"/>
            <a:chExt cx="11515680" cy="4037760"/>
          </a:xfrm>
        </p:grpSpPr>
        <p:sp>
          <p:nvSpPr>
            <p:cNvPr id="376" name="Прямоугольник 375"/>
            <p:cNvSpPr/>
            <p:nvPr/>
          </p:nvSpPr>
          <p:spPr bwMode="auto">
            <a:xfrm>
              <a:off x="722879" y="1360800"/>
              <a:ext cx="11515680" cy="4037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7" name="Стрелка вправо 376"/>
            <p:cNvSpPr/>
            <p:nvPr/>
          </p:nvSpPr>
          <p:spPr bwMode="auto">
            <a:xfrm>
              <a:off x="1586880" y="1360800"/>
              <a:ext cx="9788760" cy="403776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>
                <a:tint val="40000"/>
                <a:hueOff val="0"/>
                <a:satOff val="0"/>
                <a:lumOff val="0"/>
                <a:alphaOff val="0"/>
              </a:schemeClr>
            </a:solidFill>
            <a:ln w="0">
              <a:noFill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1">
              <a:scrgbClr r="0" g="0" b="0"/>
            </a:effectRef>
            <a:fontRef idx="minor"/>
          </p:style>
        </p:sp>
        <p:sp>
          <p:nvSpPr>
            <p:cNvPr id="378" name="Скругленный прямоугольник 377"/>
            <p:cNvSpPr/>
            <p:nvPr/>
          </p:nvSpPr>
          <p:spPr bwMode="auto">
            <a:xfrm>
              <a:off x="727200" y="2572200"/>
              <a:ext cx="2556000" cy="16146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FCCFF"/>
                </a:gs>
                <a:gs pos="100000">
                  <a:srgbClr val="E6ECFF"/>
                </a:gs>
              </a:gsLst>
              <a:lin ang="16200000" scaled="1"/>
            </a:gradFill>
            <a:ln w="0">
              <a:noFill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1">
              <a:scrgbClr r="0" g="0" b="0"/>
            </a:effectRef>
            <a:fontRef idx="minor"/>
          </p:style>
          <p:txBody>
            <a:bodyPr lIns="158040" tIns="158040" rIns="68760" bIns="158400" numCol="1" spcCol="1440" anchor="ctr">
              <a:noAutofit/>
            </a:bodyPr>
            <a:lstStyle/>
            <a:p>
              <a:pPr algn="ctr">
                <a:lnSpc>
                  <a:spcPct val="50000"/>
                </a:lnSpc>
                <a:spcAft>
                  <a:spcPts val="629"/>
                </a:spcAft>
                <a:buNone/>
                <a:defRPr/>
              </a:pPr>
              <a:r>
                <a:rPr lang="ru-RU" sz="18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ОО</a:t>
              </a: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50000"/>
                </a:lnSpc>
                <a:spcAft>
                  <a:spcPts val="629"/>
                </a:spcAft>
                <a:buNone/>
                <a:defRPr/>
              </a:pPr>
              <a:r>
                <a:rPr lang="ru-RU" sz="18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ГАУ ДПО «СОИРО»</a:t>
              </a: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50000"/>
                </a:lnSpc>
                <a:spcAft>
                  <a:spcPts val="629"/>
                </a:spcAft>
                <a:buNone/>
                <a:defRPr/>
              </a:pPr>
              <a:r>
                <a:rPr lang="ru-RU" sz="18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ГАУ СО РЦОКО</a:t>
              </a: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29"/>
                </a:spcAft>
                <a:buNone/>
                <a:defRPr/>
              </a:pPr>
              <a:r>
                <a:rPr lang="ru-RU" sz="18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Формирование данных</a:t>
              </a:r>
              <a:endParaRPr lang="ru-RU" sz="1800" b="0" strike="noStrike" spc="-1">
                <a:latin typeface="Arial"/>
              </a:endParaRPr>
            </a:p>
          </p:txBody>
        </p:sp>
        <p:sp>
          <p:nvSpPr>
            <p:cNvPr id="379" name="Скругленный прямоугольник 378"/>
            <p:cNvSpPr/>
            <p:nvPr/>
          </p:nvSpPr>
          <p:spPr bwMode="auto">
            <a:xfrm>
              <a:off x="3710880" y="2572200"/>
              <a:ext cx="2556720" cy="16146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FCCFF"/>
                </a:gs>
                <a:gs pos="100000">
                  <a:srgbClr val="E6ECFF"/>
                </a:gs>
              </a:gsLst>
              <a:lin ang="16200000" scaled="1"/>
            </a:gradFill>
            <a:ln w="0">
              <a:noFill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1">
              <a:scrgbClr r="0" g="0" b="0"/>
            </a:effectRef>
            <a:fontRef idx="minor"/>
          </p:style>
          <p:txBody>
            <a:bodyPr lIns="226440" tIns="226440" rIns="137160" bIns="226800" numCol="1" spcCol="1440" anchor="ctr">
              <a:noAutofit/>
            </a:bodyPr>
            <a:lstStyle/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  <a:defRPr/>
              </a:pPr>
              <a:r>
                <a:rPr lang="ru-RU" sz="18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Муниципалитет</a:t>
              </a: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  <a:defRPr/>
              </a:pPr>
              <a:r>
                <a:rPr lang="ru-RU" sz="18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ГАУ ДПО «СОИРО»</a:t>
              </a: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  <a:tabLst>
                  <a:tab pos="0" algn="l"/>
                </a:tabLst>
                <a:defRPr/>
              </a:pPr>
              <a:r>
                <a:rPr lang="ru-RU" sz="18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ГАУ СО РЦОКО</a:t>
              </a: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  <a:buNone/>
                <a:tabLst>
                  <a:tab pos="0" algn="l"/>
                </a:tabLst>
                <a:defRPr/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  <a:buNone/>
                <a:tabLst>
                  <a:tab pos="0" algn="l"/>
                </a:tabLst>
                <a:defRPr/>
              </a:pPr>
              <a:r>
                <a:rPr lang="ru-RU" sz="18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Проверка данных</a:t>
              </a:r>
              <a:endParaRPr lang="ru-RU" sz="1800" b="0" strike="noStrike" spc="-1">
                <a:latin typeface="Arial"/>
              </a:endParaRPr>
            </a:p>
          </p:txBody>
        </p:sp>
        <p:sp>
          <p:nvSpPr>
            <p:cNvPr id="380" name="Скругленный прямоугольник 379"/>
            <p:cNvSpPr/>
            <p:nvPr/>
          </p:nvSpPr>
          <p:spPr bwMode="auto">
            <a:xfrm>
              <a:off x="6695280" y="2572200"/>
              <a:ext cx="2556000" cy="16146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FCCFF"/>
                </a:gs>
                <a:gs pos="100000">
                  <a:srgbClr val="E6ECFF"/>
                </a:gs>
              </a:gsLst>
              <a:lin ang="16200000" scaled="1"/>
            </a:gradFill>
            <a:ln w="0">
              <a:noFill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1">
              <a:scrgbClr r="0" g="0" b="0"/>
            </a:effectRef>
            <a:fontRef idx="minor"/>
          </p:style>
          <p:txBody>
            <a:bodyPr lIns="158040" tIns="158040" rIns="68760" bIns="15840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  <a:buNone/>
                <a:defRPr/>
              </a:pPr>
              <a:r>
                <a:rPr lang="ru-RU" sz="18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Министерство образования</a:t>
              </a: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29"/>
                </a:spcAft>
                <a:buNone/>
                <a:defRPr/>
              </a:pP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29"/>
                </a:spcAft>
                <a:buNone/>
                <a:defRPr/>
              </a:pPr>
              <a:r>
                <a:rPr lang="ru-RU" sz="18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Согласование данных</a:t>
              </a:r>
              <a:endParaRPr lang="ru-RU" sz="1800" b="0" strike="noStrike" spc="-1">
                <a:latin typeface="Arial"/>
              </a:endParaRPr>
            </a:p>
          </p:txBody>
        </p:sp>
        <p:sp>
          <p:nvSpPr>
            <p:cNvPr id="381" name="Скругленный прямоугольник 380"/>
            <p:cNvSpPr/>
            <p:nvPr/>
          </p:nvSpPr>
          <p:spPr bwMode="auto">
            <a:xfrm>
              <a:off x="9678960" y="2572200"/>
              <a:ext cx="2556720" cy="16146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FCCFF"/>
                </a:gs>
                <a:gs pos="100000">
                  <a:srgbClr val="E6ECFF"/>
                </a:gs>
              </a:gsLst>
              <a:lin ang="16200000" scaled="1"/>
            </a:gradFill>
            <a:ln w="0">
              <a:noFill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1">
              <a:scrgbClr r="0" g="0" b="0"/>
            </a:effectRef>
            <a:fontRef idx="minor"/>
          </p:style>
          <p:txBody>
            <a:bodyPr lIns="158040" tIns="158040" rIns="68760" bIns="15840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  <a:buNone/>
                <a:defRPr/>
              </a:pPr>
              <a:r>
                <a:rPr lang="ru-RU" sz="18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ОО</a:t>
              </a: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29"/>
                </a:spcAft>
                <a:buNone/>
                <a:defRPr/>
              </a:pPr>
              <a:r>
                <a:rPr lang="ru-RU" sz="18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Внесение и подтверждение данных </a:t>
              </a:r>
              <a:endParaRPr lang="ru-RU" sz="1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29"/>
                </a:spcAft>
                <a:buNone/>
                <a:defRPr/>
              </a:pPr>
              <a:r>
                <a:rPr lang="ru-RU" sz="1800" b="1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в ИС ГА</a:t>
              </a:r>
              <a:endParaRPr lang="ru-RU" sz="1800" b="0" strike="noStrike" spc="-1">
                <a:latin typeface="Arial"/>
              </a:endParaRPr>
            </a:p>
          </p:txBody>
        </p:sp>
      </p:grpSp>
      <p:sp>
        <p:nvSpPr>
          <p:cNvPr id="382" name="PlaceHolder 1"/>
          <p:cNvSpPr>
            <a:spLocks noGrp="1"/>
          </p:cNvSpPr>
          <p:nvPr>
            <p:ph type="title"/>
          </p:nvPr>
        </p:nvSpPr>
        <p:spPr bwMode="auto">
          <a:xfrm>
            <a:off x="1260000" y="286560"/>
            <a:ext cx="9801000" cy="793440"/>
          </a:xfrm>
          <a:prstGeom prst="rect">
            <a:avLst/>
          </a:prstGeom>
          <a:solidFill>
            <a:srgbClr val="423D67"/>
          </a:solidFill>
          <a:ln w="25560">
            <a:noFill/>
          </a:ln>
        </p:spPr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МЕХАНИЗМ РЕАЛИЗАЦИИ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83" name="PlaceHolder 2"/>
          <p:cNvSpPr>
            <a:spLocks noGrp="1"/>
          </p:cNvSpPr>
          <p:nvPr>
            <p:ph/>
          </p:nvPr>
        </p:nvSpPr>
        <p:spPr bwMode="auto">
          <a:xfrm>
            <a:off x="639000" y="1683720"/>
            <a:ext cx="11517120" cy="1990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1" strike="noStrike" spc="-1">
                <a:latin typeface="Arial"/>
              </a:rPr>
              <a:t>Основные этапы деятельности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84" name="PlaceHolder 3"/>
          <p:cNvSpPr>
            <a:spLocks noGrp="1"/>
          </p:cNvSpPr>
          <p:nvPr>
            <p:ph/>
          </p:nvPr>
        </p:nvSpPr>
        <p:spPr bwMode="auto">
          <a:xfrm>
            <a:off x="722879" y="5400000"/>
            <a:ext cx="11517120" cy="1648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1" strike="noStrike" spc="-1">
                <a:latin typeface="Arial"/>
              </a:rPr>
              <a:t>Комплекс мер/мероприятий, управленческих решений по достижению показателей АМСО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ru-RU" sz="2000" b="0" strike="noStrike" spc="-1">
                <a:latin typeface="Arial"/>
              </a:rPr>
              <a:t>1.Выявление проблемных зон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ru-RU" sz="2000" b="0" strike="noStrike" spc="-1">
                <a:latin typeface="Arial"/>
              </a:rPr>
              <a:t>2.Формирование индикаторов риска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ru-RU" sz="2000" b="0" strike="noStrike" spc="-1">
                <a:latin typeface="Arial"/>
              </a:rPr>
              <a:t>3.Коррективровка проблем развития</a:t>
            </a:r>
          </a:p>
          <a:p>
            <a:pPr>
              <a:lnSpc>
                <a:spcPct val="100000"/>
              </a:lnSpc>
              <a:buNone/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title"/>
          </p:nvPr>
        </p:nvSpPr>
        <p:spPr bwMode="auto">
          <a:xfrm>
            <a:off x="1856880" y="223560"/>
            <a:ext cx="8583120" cy="856440"/>
          </a:xfrm>
          <a:prstGeom prst="rect">
            <a:avLst/>
          </a:prstGeom>
          <a:solidFill>
            <a:srgbClr val="49467D"/>
          </a:solidFill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FFFFFF"/>
                </a:solidFill>
                <a:latin typeface="Arial"/>
              </a:rPr>
              <a:t>СБОР ДАННЫХ        01.09.2023 - 01.12.2023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86" name="PlaceHolder 2"/>
          <p:cNvSpPr>
            <a:spLocks noGrp="1"/>
          </p:cNvSpPr>
          <p:nvPr>
            <p:ph/>
          </p:nvPr>
        </p:nvSpPr>
        <p:spPr bwMode="auto">
          <a:xfrm>
            <a:off x="639000" y="1683720"/>
            <a:ext cx="5619960" cy="1990080"/>
          </a:xfrm>
          <a:prstGeom prst="rect">
            <a:avLst/>
          </a:prstGeom>
          <a:solidFill>
            <a:srgbClr val="E4DDDD"/>
          </a:solidFill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1" strike="noStrike" spc="-1">
                <a:latin typeface="Arial"/>
              </a:rPr>
              <a:t>Информационная система Росаккредагенства (ИС ГА)</a:t>
            </a:r>
          </a:p>
        </p:txBody>
      </p:sp>
      <p:sp>
        <p:nvSpPr>
          <p:cNvPr id="387" name="PlaceHolder 3"/>
          <p:cNvSpPr>
            <a:spLocks noGrp="1"/>
          </p:cNvSpPr>
          <p:nvPr>
            <p:ph/>
          </p:nvPr>
        </p:nvSpPr>
        <p:spPr bwMode="auto">
          <a:xfrm>
            <a:off x="6541560" y="1683720"/>
            <a:ext cx="5619960" cy="1990080"/>
          </a:xfrm>
          <a:prstGeom prst="rect">
            <a:avLst/>
          </a:prstGeom>
          <a:solidFill>
            <a:srgbClr val="E4DDDD"/>
          </a:solidFill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1" strike="noStrike" spc="-1">
                <a:latin typeface="Arial"/>
              </a:rPr>
              <a:t>Ввод первичных данных осуществляется образовательной организацией</a:t>
            </a:r>
            <a:endParaRPr lang="ru-RU" sz="2000" b="0" strike="noStrike" spc="-1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Внимательно изучите методику!!!</a:t>
            </a:r>
          </a:p>
        </p:txBody>
      </p:sp>
      <p:sp>
        <p:nvSpPr>
          <p:cNvPr id="388" name="PlaceHolder 4"/>
          <p:cNvSpPr>
            <a:spLocks noGrp="1"/>
          </p:cNvSpPr>
          <p:nvPr>
            <p:ph/>
          </p:nvPr>
        </p:nvSpPr>
        <p:spPr bwMode="auto">
          <a:xfrm>
            <a:off x="639000" y="4309560"/>
            <a:ext cx="5619960" cy="1990080"/>
          </a:xfrm>
          <a:prstGeom prst="rect">
            <a:avLst/>
          </a:prstGeom>
          <a:solidFill>
            <a:srgbClr val="E4DDDD"/>
          </a:solidFill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1" strike="noStrike" spc="-1">
                <a:latin typeface="Arial"/>
              </a:rPr>
              <a:t>Отдельные показатели будут предзагружены</a:t>
            </a:r>
            <a:endParaRPr lang="ru-RU" sz="2000" b="0" strike="noStrike" spc="-1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Например СПО: АП</a:t>
            </a:r>
            <a:r>
              <a:rPr lang="ru-RU" sz="2000" b="0" strike="noStrike" spc="-1" baseline="-25000">
                <a:latin typeface="Arial"/>
              </a:rPr>
              <a:t>2</a:t>
            </a:r>
            <a:r>
              <a:rPr lang="ru-RU" sz="2000" b="0" strike="noStrike" spc="-1">
                <a:latin typeface="Arial"/>
              </a:rPr>
              <a:t>,АП</a:t>
            </a:r>
            <a:r>
              <a:rPr lang="ru-RU" sz="2000" b="0" strike="noStrike" spc="-1" baseline="-25000">
                <a:latin typeface="Arial"/>
              </a:rPr>
              <a:t>3</a:t>
            </a:r>
            <a:r>
              <a:rPr lang="ru-RU" sz="2000" b="0" strike="noStrike" spc="-1">
                <a:latin typeface="Arial"/>
              </a:rPr>
              <a:t>,АП</a:t>
            </a:r>
            <a:r>
              <a:rPr lang="ru-RU" sz="2000" b="0" strike="noStrike" spc="-1" baseline="-25000">
                <a:latin typeface="Arial"/>
              </a:rPr>
              <a:t>4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89" name="PlaceHolder 5"/>
          <p:cNvSpPr>
            <a:spLocks noGrp="1"/>
          </p:cNvSpPr>
          <p:nvPr>
            <p:ph/>
          </p:nvPr>
        </p:nvSpPr>
        <p:spPr bwMode="auto">
          <a:xfrm>
            <a:off x="6619680" y="4320000"/>
            <a:ext cx="5619960" cy="1990080"/>
          </a:xfrm>
          <a:prstGeom prst="rect">
            <a:avLst/>
          </a:prstGeom>
          <a:solidFill>
            <a:srgbClr val="E4DDDD"/>
          </a:solidFill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1" strike="noStrike" spc="-1">
                <a:latin typeface="Arial"/>
              </a:rPr>
              <a:t>Выгрузка отчёта-приложения к отчету</a:t>
            </a:r>
            <a:r>
              <a:rPr sz="2000"/>
              <a:t/>
            </a:r>
            <a:br>
              <a:rPr sz="2000"/>
            </a:br>
            <a:r>
              <a:rPr lang="ru-RU" sz="2000" b="1" strike="noStrike" spc="-1">
                <a:latin typeface="Arial"/>
              </a:rPr>
              <a:t>о самообследовании</a:t>
            </a:r>
            <a:endParaRPr lang="ru-RU" sz="2000" b="0" strike="noStrike" spc="-1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Отчет подписывается руководителем ОО и загружается в систему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 bwMode="auto">
          <a:xfrm>
            <a:off x="639720" y="286920"/>
            <a:ext cx="11516040" cy="1199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  <a:defRPr/>
            </a:pPr>
            <a:endParaRPr lang="ru-RU" sz="4400" b="0" strike="noStrike" spc="-1">
              <a:latin typeface="Arial"/>
            </a:endParaRPr>
          </a:p>
        </p:txBody>
      </p:sp>
      <p:graphicFrame>
        <p:nvGraphicFramePr>
          <p:cNvPr id="391" name="Таблица 390"/>
          <p:cNvGraphicFramePr>
            <a:graphicFrameLocks/>
          </p:cNvGraphicFramePr>
          <p:nvPr/>
        </p:nvGraphicFramePr>
        <p:xfrm>
          <a:off x="987120" y="1663560"/>
          <a:ext cx="10703520" cy="2544480"/>
        </p:xfrm>
        <a:graphic>
          <a:graphicData uri="http://schemas.openxmlformats.org/drawingml/2006/table">
            <a:tbl>
              <a:tblPr/>
              <a:tblGrid>
                <a:gridCol w="41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4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3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latin typeface="Arial"/>
                        </a:rPr>
                        <a:t>№</a:t>
                      </a: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latin typeface="Arial"/>
                        </a:rPr>
                        <a:t>МЕРОПРИЯТИЕ</a:t>
                      </a: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latin typeface="Arial"/>
                        </a:rPr>
                        <a:t>СРОКИ</a:t>
                      </a: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latin typeface="Arial"/>
                        </a:rPr>
                        <a:t>1</a:t>
                      </a: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Информирование ответственных лиц ОО по вопросу организации</a:t>
                      </a:r>
                      <a:r>
                        <a:rPr sz="2000"/>
                        <a:t/>
                      </a:r>
                      <a:br>
                        <a:rPr sz="2000"/>
                      </a:b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и проведения АМСО.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до 24 августа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latin typeface="Arial"/>
                        </a:rPr>
                        <a:t>2</a:t>
                      </a: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Размещение на официальных сайтах органов МСУ и ОО всех нормативных документов, регулирующих вопросы проведения АМСО.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с 14 по 24 августа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latin typeface="Arial"/>
                        </a:rPr>
                        <a:t>3</a:t>
                      </a: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Определение специалистов, обеспечивающих техническое сопровождение проведения АМСО.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с 21 по 24 августа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latin typeface="Arial"/>
                        </a:rPr>
                        <a:t>4</a:t>
                      </a: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Предварительный сбор и оценка данных на муниципальном уровне.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до 1 сентября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latin typeface="Arial"/>
                        </a:rPr>
                        <a:t>5</a:t>
                      </a: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Выявление ОО, не достигших пороговых значений достижения аккредитационных показателей. Подготовка плана мер/мероприятий</a:t>
                      </a:r>
                      <a:r>
                        <a:rPr sz="2000"/>
                        <a:t/>
                      </a:r>
                      <a:br>
                        <a:rPr sz="2000"/>
                      </a:b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по профилактике имеющихся рисков, перечня управленческих решений. Собеседование в министерстве образования области.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</a:rPr>
                        <a:t>сентябрь 2023 года,   по отдельному графику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latin typeface="Arial"/>
                        </a:rPr>
                        <a:t>6</a:t>
                      </a: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  <a:ea typeface="Microsoft YaHei"/>
                        </a:rPr>
                        <a:t>Подготовка ответственных лиц к внесению данных в информационную систему государственной аккредитации.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  <a:ea typeface="Microsoft YaHei"/>
                        </a:rPr>
                        <a:t>до 1 сентября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PT Astra Serif"/>
                          <a:ea typeface="Microsoft YaHei"/>
                        </a:rPr>
                        <a:t>2023 года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92" name="Прямоугольник 10"/>
          <p:cNvSpPr/>
          <p:nvPr/>
        </p:nvSpPr>
        <p:spPr bwMode="auto">
          <a:xfrm>
            <a:off x="1071000" y="287640"/>
            <a:ext cx="10078200" cy="1199880"/>
          </a:xfrm>
          <a:prstGeom prst="rect">
            <a:avLst/>
          </a:prstGeom>
          <a:solidFill>
            <a:srgbClr val="423D67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ПЕРВООЧЕРЕДНЫЕ ЗАДАЧИ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u="sng" strike="noStrike" spc="-1">
                <a:solidFill>
                  <a:srgbClr val="FF0000"/>
                </a:solidFill>
                <a:latin typeface="Arial"/>
                <a:ea typeface="DejaVu Sans"/>
              </a:rPr>
              <a:t>КОНТРОЛЬНЫЙ СРОК РАЗМЕЩЕНИЯ ДОКУМЕНТОВ НА ОФИЦИАЛЬНЫХ САЙТАХ — 24.08.2023!</a:t>
            </a:r>
            <a:endParaRPr sz="1800" b="0" strike="noStrike" spc="-1">
              <a:solidFill>
                <a:srgbClr val="FF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title"/>
          </p:nvPr>
        </p:nvSpPr>
        <p:spPr bwMode="auto">
          <a:xfrm>
            <a:off x="360000" y="180000"/>
            <a:ext cx="5760000" cy="900000"/>
          </a:xfrm>
          <a:prstGeom prst="rect">
            <a:avLst/>
          </a:prstGeom>
          <a:solidFill>
            <a:srgbClr val="49467D"/>
          </a:solidFill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FFFFFF"/>
                </a:solidFill>
                <a:latin typeface="Arial"/>
              </a:rPr>
              <a:t>ИНТЕРПРЕТАЦИЯ РЕЗУЛЬТАТОВ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94" name="PlaceHolder 2"/>
          <p:cNvSpPr>
            <a:spLocks noGrp="1"/>
          </p:cNvSpPr>
          <p:nvPr>
            <p:ph/>
          </p:nvPr>
        </p:nvSpPr>
        <p:spPr bwMode="auto">
          <a:xfrm>
            <a:off x="359280" y="1323720"/>
            <a:ext cx="2239560" cy="655200"/>
          </a:xfrm>
          <a:prstGeom prst="rect">
            <a:avLst/>
          </a:prstGeom>
          <a:solidFill>
            <a:srgbClr val="DBDEE1"/>
          </a:solidFill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1800" b="0" strike="noStrike" spc="-1">
                <a:latin typeface="Arial"/>
              </a:rPr>
              <a:t>По </a:t>
            </a:r>
            <a:r>
              <a:rPr lang="ru-RU" sz="2000" b="0" strike="noStrike" spc="-1">
                <a:latin typeface="Arial"/>
              </a:rPr>
              <a:t>каждому</a:t>
            </a:r>
            <a:r>
              <a:rPr lang="ru-RU" sz="1800" b="0" strike="noStrike" spc="-1">
                <a:latin typeface="Arial"/>
              </a:rPr>
              <a:t> </a:t>
            </a:r>
            <a:r>
              <a:rPr lang="ru-RU" sz="2000" b="0" strike="noStrike" spc="-1">
                <a:latin typeface="Arial"/>
              </a:rPr>
              <a:t>показателю</a:t>
            </a:r>
          </a:p>
        </p:txBody>
      </p:sp>
      <p:sp>
        <p:nvSpPr>
          <p:cNvPr id="395" name="PlaceHolder 3"/>
          <p:cNvSpPr>
            <a:spLocks noGrp="1"/>
          </p:cNvSpPr>
          <p:nvPr>
            <p:ph/>
          </p:nvPr>
        </p:nvSpPr>
        <p:spPr bwMode="auto">
          <a:xfrm>
            <a:off x="2838600" y="1224360"/>
            <a:ext cx="4719960" cy="1834560"/>
          </a:xfrm>
          <a:prstGeom prst="rect">
            <a:avLst/>
          </a:prstGeom>
          <a:solidFill>
            <a:srgbClr val="DBDEE1"/>
          </a:solidFill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1" strike="noStrike" spc="-1">
                <a:latin typeface="Arial"/>
              </a:rPr>
              <a:t>Образовательные организации</a:t>
            </a:r>
            <a:endParaRPr lang="ru-RU" sz="2000" b="0" strike="noStrike" spc="-1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1" strike="noStrike" spc="-1">
                <a:latin typeface="Arial"/>
              </a:rPr>
              <a:t>Образовательные программы</a:t>
            </a:r>
            <a:endParaRPr lang="ru-RU" sz="2000" b="0" strike="noStrike" spc="-1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1" strike="noStrike" spc="-1">
                <a:latin typeface="Arial"/>
              </a:rPr>
              <a:t>УГС (СПО)</a:t>
            </a:r>
            <a:endParaRPr lang="ru-RU" sz="2000" b="0" strike="noStrike" spc="-1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1" strike="noStrike" spc="-1">
                <a:latin typeface="Arial"/>
              </a:rPr>
              <a:t>Регионы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96" name="PlaceHolder 4"/>
          <p:cNvSpPr>
            <a:spLocks noGrp="1"/>
          </p:cNvSpPr>
          <p:nvPr>
            <p:ph/>
          </p:nvPr>
        </p:nvSpPr>
        <p:spPr bwMode="auto">
          <a:xfrm>
            <a:off x="359280" y="2244600"/>
            <a:ext cx="2239560" cy="813960"/>
          </a:xfrm>
          <a:prstGeom prst="rect">
            <a:avLst/>
          </a:prstGeom>
          <a:solidFill>
            <a:srgbClr val="DBDEE1"/>
          </a:solidFill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latin typeface="Arial"/>
              </a:rPr>
              <a:t>По пороговому значению</a:t>
            </a:r>
          </a:p>
        </p:txBody>
      </p:sp>
      <p:sp>
        <p:nvSpPr>
          <p:cNvPr id="397" name="Прямоугольник 396"/>
          <p:cNvSpPr/>
          <p:nvPr/>
        </p:nvSpPr>
        <p:spPr bwMode="auto">
          <a:xfrm>
            <a:off x="179640" y="3239640"/>
            <a:ext cx="6658920" cy="341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2000" b="1" u="sng" strike="noStrike" spc="-1">
                <a:solidFill>
                  <a:srgbClr val="000000"/>
                </a:solidFill>
                <a:latin typeface="Arial"/>
                <a:ea typeface="DejaVu Sans"/>
              </a:rPr>
              <a:t>Шкала индикаторов риска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defRPr/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defRPr/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398" name="Прямоугольник 4"/>
          <p:cNvSpPr/>
          <p:nvPr/>
        </p:nvSpPr>
        <p:spPr bwMode="auto">
          <a:xfrm>
            <a:off x="361080" y="3959280"/>
            <a:ext cx="6477480" cy="814320"/>
          </a:xfrm>
          <a:prstGeom prst="rect">
            <a:avLst/>
          </a:prstGeom>
          <a:solidFill>
            <a:srgbClr val="F016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Зона высокого риска — 50% и более ОП не достигли порогового значения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99" name="Прямоугольник 5"/>
          <p:cNvSpPr/>
          <p:nvPr/>
        </p:nvSpPr>
        <p:spPr bwMode="auto">
          <a:xfrm>
            <a:off x="361080" y="5039280"/>
            <a:ext cx="6477480" cy="81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Зона среднего риска — 40% - 49% ОП не достигли порогового значения</a:t>
            </a: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00" name="Прямоугольник 8"/>
          <p:cNvSpPr/>
          <p:nvPr/>
        </p:nvSpPr>
        <p:spPr bwMode="auto">
          <a:xfrm>
            <a:off x="361080" y="6119280"/>
            <a:ext cx="6477480" cy="813960"/>
          </a:xfrm>
          <a:prstGeom prst="rect">
            <a:avLst/>
          </a:prstGeom>
          <a:solidFill>
            <a:srgbClr val="40C6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Зона низкого риска — 39% и менее не достигли порогового значения</a:t>
            </a:r>
            <a:endParaRPr sz="1800" b="0" strike="noStrike" spc="-1">
              <a:solidFill>
                <a:schemeClr val="accent5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401" name="Прямоугольник 400"/>
          <p:cNvSpPr/>
          <p:nvPr/>
        </p:nvSpPr>
        <p:spPr bwMode="auto">
          <a:xfrm>
            <a:off x="8460000" y="5758560"/>
            <a:ext cx="4319280" cy="1440720"/>
          </a:xfrm>
          <a:prstGeom prst="rect">
            <a:avLst/>
          </a:prstGeom>
          <a:solidFill>
            <a:srgbClr val="DBDEE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Адресные рекомендации, комплекс мер, ПМ, КНД - </a:t>
            </a:r>
            <a:r>
              <a:rPr lang="ru-RU" sz="2000" b="1" strike="noStrike" spc="0">
                <a:solidFill>
                  <a:srgbClr val="4A8EC9"/>
                </a:solidFill>
                <a:latin typeface="Arial"/>
                <a:ea typeface="DejaVu Sans"/>
              </a:rPr>
              <a:t>ДА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defRPr/>
            </a:pPr>
            <a:endParaRPr lang="ru-RU" sz="2000" b="0" strike="noStrike" spc="0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Лишение аккредитации - </a:t>
            </a:r>
            <a:r>
              <a:rPr lang="ru-RU" sz="2000" b="1" strike="noStrike" spc="0">
                <a:solidFill>
                  <a:srgbClr val="FF0000"/>
                </a:solidFill>
                <a:latin typeface="Arial"/>
                <a:ea typeface="DejaVu Sans"/>
              </a:rPr>
              <a:t>НЕТ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02" name="Таблица 401"/>
          <p:cNvGraphicFramePr>
            <a:graphicFrameLocks/>
          </p:cNvGraphicFramePr>
          <p:nvPr/>
        </p:nvGraphicFramePr>
        <p:xfrm>
          <a:off x="160920" y="1018080"/>
          <a:ext cx="5939280" cy="5789520"/>
        </p:xfrm>
        <a:graphic>
          <a:graphicData uri="http://schemas.openxmlformats.org/drawingml/2006/table">
            <a:tbl>
              <a:tblPr/>
              <a:tblGrid>
                <a:gridCol w="2139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852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600" b="1" strike="noStrike" spc="-1">
                          <a:latin typeface="Arial"/>
                        </a:rPr>
                        <a:t>Каналы оперативной связи</a:t>
                      </a:r>
                      <a:endParaRPr lang="ru-RU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E-mail:</a:t>
                      </a:r>
                      <a:r>
                        <a:rPr lang="ru-RU" sz="1800" b="1" u="sng" strike="noStrike" spc="-1">
                          <a:solidFill>
                            <a:srgbClr val="0563C1"/>
                          </a:solidFill>
                          <a:latin typeface="Arial"/>
                          <a:ea typeface="Microsoft YaHei"/>
                          <a:hlinkClick r:id="rId2" tooltip="mailto:nadzor@minobr.saratov.gov.ru"/>
                        </a:rPr>
                        <a:t>nadzor@minobr.saratov.gov.ru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33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Группа в Telegram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АККРЕДМОНИТОРИНГ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804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Контактный телефон: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 8 (8452) 49-92-85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3" name="Прямоугольник 9"/>
          <p:cNvSpPr/>
          <p:nvPr/>
        </p:nvSpPr>
        <p:spPr bwMode="auto">
          <a:xfrm>
            <a:off x="1071000" y="287280"/>
            <a:ext cx="10077840" cy="632879"/>
          </a:xfrm>
          <a:prstGeom prst="rect">
            <a:avLst/>
          </a:prstGeom>
          <a:solidFill>
            <a:srgbClr val="423D67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ИНФОРМАЦИОННОЕ ПРОСТРАНСТВО ОБРАТНОЙ СВЯЗИ</a:t>
            </a:r>
            <a:endParaRPr lang="ru-RU" sz="2000" b="0" strike="noStrike" spc="-1">
              <a:latin typeface="Arial"/>
            </a:endParaRPr>
          </a:p>
        </p:txBody>
      </p:sp>
      <p:graphicFrame>
        <p:nvGraphicFramePr>
          <p:cNvPr id="404" name="Таблица 403"/>
          <p:cNvGraphicFramePr>
            <a:graphicFrameLocks/>
          </p:cNvGraphicFramePr>
          <p:nvPr/>
        </p:nvGraphicFramePr>
        <p:xfrm>
          <a:off x="6329520" y="1113840"/>
          <a:ext cx="6080760" cy="4671000"/>
        </p:xfrm>
        <a:graphic>
          <a:graphicData uri="http://schemas.openxmlformats.org/drawingml/2006/table">
            <a:tbl>
              <a:tblPr/>
              <a:tblGrid>
                <a:gridCol w="220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6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68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600" b="1" strike="noStrike" spc="-1">
                          <a:latin typeface="Arial"/>
                        </a:rPr>
                        <a:t>Официальные сайты</a:t>
                      </a:r>
                      <a:endParaRPr lang="ru-RU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49467D"/>
                          </a:solidFill>
                          <a:latin typeface="Arial"/>
                        </a:rPr>
                        <a:t>Министерство образования Саратовской области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Главное меню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Аккредитационный мониторинг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1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49467D"/>
                          </a:solidFill>
                          <a:latin typeface="Arial"/>
                        </a:rPr>
                        <a:t>Органы МСУ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Раздел «Мониторинги»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Аккредитационный мониторинг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651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solidFill>
                            <a:srgbClr val="49467D"/>
                          </a:solidFill>
                          <a:latin typeface="Arial"/>
                        </a:rPr>
                        <a:t>Образовательные организации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Раздел «Независимая оценка качества образования»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1" strike="noStrike" spc="-1">
                          <a:latin typeface="Arial"/>
                        </a:rPr>
                        <a:t>Аккредитационный мониторинг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 algn="ctr">
                      <a:solidFill>
                        <a:srgbClr val="FFFFFF"/>
                      </a:solidFill>
                    </a:lnL>
                    <a:lnR w="720" algn="ctr">
                      <a:solidFill>
                        <a:srgbClr val="FFFFFF"/>
                      </a:solidFill>
                    </a:lnR>
                    <a:lnT w="720" algn="ctr">
                      <a:solidFill>
                        <a:srgbClr val="FFFFFF"/>
                      </a:solidFill>
                    </a:lnT>
                    <a:lnB w="720" algn="ctr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3" name="Прямоугольник 12"/>
          <p:cNvSpPr/>
          <p:nvPr/>
        </p:nvSpPr>
        <p:spPr bwMode="auto">
          <a:xfrm>
            <a:off x="900000" y="556920"/>
            <a:ext cx="10957463" cy="400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423D67"/>
                </a:solidFill>
                <a:latin typeface="Arial"/>
                <a:ea typeface="DejaVu Sans"/>
              </a:rPr>
              <a:t>НОРМАТИВНО-ПРАВОВОЕ РЕГУЛИРОВАНИЕ (ШКОЛА/СПО)</a:t>
            </a:r>
            <a:r>
              <a:rPr lang="ru-RU" sz="2800" b="1" strike="noStrike" spc="-1">
                <a:solidFill>
                  <a:srgbClr val="423D67"/>
                </a:solidFill>
                <a:latin typeface="Arial"/>
                <a:ea typeface="DejaVu Sans"/>
              </a:rPr>
              <a:t> 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04" name="Прямоугольник 18"/>
          <p:cNvSpPr/>
          <p:nvPr/>
        </p:nvSpPr>
        <p:spPr bwMode="auto">
          <a:xfrm>
            <a:off x="1619280" y="5822640"/>
            <a:ext cx="4861440" cy="65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Приказ от 19.07.2023 № 1258 «О региональном координаторе аккредитационного мониторинга системы образования»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05" name="Равнобедренный треугольник 19"/>
          <p:cNvSpPr/>
          <p:nvPr/>
        </p:nvSpPr>
        <p:spPr bwMode="auto">
          <a:xfrm rot="5400000">
            <a:off x="954360" y="2894760"/>
            <a:ext cx="60156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Прямоугольник 22"/>
          <p:cNvSpPr/>
          <p:nvPr/>
        </p:nvSpPr>
        <p:spPr bwMode="auto">
          <a:xfrm>
            <a:off x="7152480" y="5892840"/>
            <a:ext cx="4857840" cy="65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Письмо от 27.07.2023 № 01-26/4817 «Об осуществлении аккредитационного мониторинга»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07" name="Равнобедренный треугольник 30"/>
          <p:cNvSpPr/>
          <p:nvPr/>
        </p:nvSpPr>
        <p:spPr bwMode="auto">
          <a:xfrm rot="5400000">
            <a:off x="954360" y="3794760"/>
            <a:ext cx="60156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8" name="Прямоугольник 33"/>
          <p:cNvSpPr/>
          <p:nvPr/>
        </p:nvSpPr>
        <p:spPr bwMode="auto">
          <a:xfrm>
            <a:off x="1616040" y="5283360"/>
            <a:ext cx="10441440" cy="43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Приказ от 21.07.2023 № 1263 «Об осуществлении аккредитационного мониторинга системы образования»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09" name="Равнобедренный треугольник 34"/>
          <p:cNvSpPr/>
          <p:nvPr/>
        </p:nvSpPr>
        <p:spPr bwMode="auto">
          <a:xfrm rot="5400000">
            <a:off x="1033200" y="5954400"/>
            <a:ext cx="60156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0" name="Прямая соединительная линия 35"/>
          <p:cNvSpPr/>
          <p:nvPr/>
        </p:nvSpPr>
        <p:spPr bwMode="auto">
          <a:xfrm>
            <a:off x="1227600" y="2699280"/>
            <a:ext cx="1101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1" name="Прямая соединительная линия 36"/>
          <p:cNvSpPr/>
          <p:nvPr/>
        </p:nvSpPr>
        <p:spPr bwMode="auto">
          <a:xfrm>
            <a:off x="1147320" y="330300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Прямая соединительная линия 37"/>
          <p:cNvSpPr/>
          <p:nvPr/>
        </p:nvSpPr>
        <p:spPr bwMode="auto">
          <a:xfrm>
            <a:off x="1079280" y="485928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3" name="Прямая соединительная линия 38"/>
          <p:cNvSpPr/>
          <p:nvPr/>
        </p:nvSpPr>
        <p:spPr bwMode="auto">
          <a:xfrm>
            <a:off x="1206720" y="664668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4" name="Прямоугольник 42"/>
          <p:cNvSpPr/>
          <p:nvPr/>
        </p:nvSpPr>
        <p:spPr bwMode="auto">
          <a:xfrm>
            <a:off x="1616040" y="2159640"/>
            <a:ext cx="10801440" cy="466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Статья 97 Федерального закона от 29.12.2012 № 273-ФЗ «Об образовании в Российской Федерации»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15" name="Равнобедренный треугольник 43"/>
          <p:cNvSpPr/>
          <p:nvPr/>
        </p:nvSpPr>
        <p:spPr bwMode="auto">
          <a:xfrm rot="5400000">
            <a:off x="954720" y="2291760"/>
            <a:ext cx="60084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6" name="Прямоугольник 39"/>
          <p:cNvSpPr/>
          <p:nvPr/>
        </p:nvSpPr>
        <p:spPr bwMode="auto">
          <a:xfrm>
            <a:off x="1146600" y="1451520"/>
            <a:ext cx="11008079" cy="5626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ДОКУМЕНТЫ – ФЕДЕРАЛЬНЫЙ УРОВЕНЬ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17" name="Прямоугольник 17"/>
          <p:cNvSpPr/>
          <p:nvPr/>
        </p:nvSpPr>
        <p:spPr bwMode="auto">
          <a:xfrm>
            <a:off x="12356640" y="6768360"/>
            <a:ext cx="2602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318" name="TextBox 190"/>
          <p:cNvSpPr/>
          <p:nvPr/>
        </p:nvSpPr>
        <p:spPr bwMode="auto">
          <a:xfrm>
            <a:off x="1568160" y="2729160"/>
            <a:ext cx="1066896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Постановление Правительства РФ от 05.08.2013 N 662  «Об осуществлении мониторинга системы образования»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19" name="TextBox 191"/>
          <p:cNvSpPr/>
          <p:nvPr/>
        </p:nvSpPr>
        <p:spPr bwMode="auto">
          <a:xfrm>
            <a:off x="1593360" y="3443040"/>
            <a:ext cx="10644120" cy="1581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22272F"/>
                </a:solidFill>
                <a:latin typeface="PT Astra Serif"/>
                <a:ea typeface="DejaVu Sans"/>
              </a:rPr>
              <a:t>П</a:t>
            </a:r>
            <a:r>
              <a:rPr lang="ru-RU" sz="1700" b="1" strike="noStrike" spc="-1">
                <a:solidFill>
                  <a:srgbClr val="423D67"/>
                </a:solidFill>
                <a:latin typeface="PT Astra Serif"/>
                <a:ea typeface="DejaVu Sans"/>
              </a:rPr>
              <a:t>риказ Федеральной службы по надзору в сфере образования и науки, Министерства просвещения РФ, Министерства науки и высшего образования РФ </a:t>
            </a:r>
            <a:r>
              <a:rPr lang="ru-RU" sz="1700" b="1" strike="noStrike" spc="-1">
                <a:solidFill>
                  <a:srgbClr val="F01630"/>
                </a:solidFill>
                <a:latin typeface="PT Astra Serif"/>
                <a:ea typeface="DejaVu Sans"/>
              </a:rPr>
              <a:t>от 24 апреля 2023 года № 660/306/448</a:t>
            </a:r>
            <a:r>
              <a:rPr lang="ru-RU" sz="1700" b="1" strike="noStrike" spc="-1">
                <a:solidFill>
                  <a:srgbClr val="423D67"/>
                </a:solidFill>
                <a:latin typeface="PT Astra Serif"/>
                <a:ea typeface="DejaVu Sans"/>
              </a:rPr>
              <a:t>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аккредитационного мониторинга системы образования»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20" name="TextBox 192"/>
          <p:cNvSpPr/>
          <p:nvPr/>
        </p:nvSpPr>
        <p:spPr bwMode="auto">
          <a:xfrm>
            <a:off x="3599640" y="4860000"/>
            <a:ext cx="5423760" cy="330480"/>
          </a:xfrm>
          <a:prstGeom prst="rect">
            <a:avLst/>
          </a:prstGeom>
          <a:solidFill>
            <a:srgbClr val="39245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FFFFFF"/>
                </a:solidFill>
                <a:latin typeface="Arial"/>
                <a:ea typeface="DejaVu Sans"/>
              </a:rPr>
              <a:t>РЕГИОНАЛЬНЫЙ УРОВЕНЬ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21" name="Равнобедренный треугольник 3"/>
          <p:cNvSpPr/>
          <p:nvPr/>
        </p:nvSpPr>
        <p:spPr bwMode="auto">
          <a:xfrm rot="5400000">
            <a:off x="1007280" y="5234400"/>
            <a:ext cx="60156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2" name="Равнобедренный треугольник 4"/>
          <p:cNvSpPr/>
          <p:nvPr/>
        </p:nvSpPr>
        <p:spPr bwMode="auto">
          <a:xfrm rot="5400000">
            <a:off x="6613200" y="6072840"/>
            <a:ext cx="60156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3" name="Прямоугольник 51"/>
          <p:cNvSpPr/>
          <p:nvPr/>
        </p:nvSpPr>
        <p:spPr bwMode="auto">
          <a:xfrm>
            <a:off x="1145880" y="399600"/>
            <a:ext cx="10711440" cy="401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24" name="Прямоугольник 61"/>
          <p:cNvSpPr/>
          <p:nvPr/>
        </p:nvSpPr>
        <p:spPr bwMode="auto">
          <a:xfrm>
            <a:off x="2520000" y="4647240"/>
            <a:ext cx="8226720" cy="93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216000" indent="-216000">
              <a:lnSpc>
                <a:spcPct val="90000"/>
              </a:lnSpc>
              <a:buClr>
                <a:srgbClr val="423D67"/>
              </a:buClr>
              <a:buFont typeface="Symbol"/>
              <a:buChar char=""/>
              <a:defRPr/>
            </a:pPr>
            <a:r>
              <a:rPr lang="ru-RU" sz="1700" b="1" strike="noStrike" spc="-1">
                <a:solidFill>
                  <a:srgbClr val="F01630"/>
                </a:solidFill>
                <a:latin typeface="Arial"/>
                <a:ea typeface="DejaVu Sans"/>
              </a:rPr>
              <a:t>C 1 сентября 2023 года</a:t>
            </a:r>
            <a:endParaRPr lang="ru-RU" sz="1700" b="0" strike="noStrike" spc="-1">
              <a:latin typeface="Arial"/>
            </a:endParaRPr>
          </a:p>
          <a:p>
            <a:pPr marL="216000" indent="-216000">
              <a:lnSpc>
                <a:spcPct val="90000"/>
              </a:lnSpc>
              <a:buClr>
                <a:srgbClr val="423D67"/>
              </a:buClr>
              <a:buFont typeface="Symbol"/>
              <a:buChar char=""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Все образовательные организации</a:t>
            </a:r>
            <a:endParaRPr lang="ru-RU" sz="1700" b="0" strike="noStrike" spc="-1">
              <a:latin typeface="Arial"/>
            </a:endParaRPr>
          </a:p>
          <a:p>
            <a:pPr marL="216000" indent="-216000">
              <a:lnSpc>
                <a:spcPct val="90000"/>
              </a:lnSpc>
              <a:buClr>
                <a:srgbClr val="423D67"/>
              </a:buClr>
              <a:buFont typeface="Symbol"/>
              <a:buChar char=""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По всем аккредитованным образовательным программам Школа/СПО, </a:t>
            </a:r>
            <a:r>
              <a:rPr sz="1700"/>
              <a:t/>
            </a:r>
            <a:br>
              <a:rPr sz="1700"/>
            </a:b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соответствующим установленным требованиям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25" name="Равнобедренный треугольник 13"/>
          <p:cNvSpPr/>
          <p:nvPr/>
        </p:nvSpPr>
        <p:spPr bwMode="auto">
          <a:xfrm rot="5400000">
            <a:off x="954360" y="2894760"/>
            <a:ext cx="60156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6" name="Прямоугольник 62"/>
          <p:cNvSpPr/>
          <p:nvPr/>
        </p:nvSpPr>
        <p:spPr bwMode="auto">
          <a:xfrm>
            <a:off x="7199640" y="5940000"/>
            <a:ext cx="4857840" cy="87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Ввод данных ОО через информационную систему государственной аккредитации (ИС ГА)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(ЛК ОО/ЛК региональный координатор)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27" name="Равнобедренный треугольник 14"/>
          <p:cNvSpPr/>
          <p:nvPr/>
        </p:nvSpPr>
        <p:spPr bwMode="auto">
          <a:xfrm rot="5400000">
            <a:off x="954360" y="3498840"/>
            <a:ext cx="60156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8" name="Прямоугольник 63"/>
          <p:cNvSpPr/>
          <p:nvPr/>
        </p:nvSpPr>
        <p:spPr bwMode="auto">
          <a:xfrm>
            <a:off x="1976040" y="5940000"/>
            <a:ext cx="4861440" cy="43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Загрузка данных по аккредитационным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1600" b="1" strike="noStrike" spc="-1">
                <a:solidFill>
                  <a:srgbClr val="423D67"/>
                </a:solidFill>
                <a:latin typeface="Arial"/>
                <a:ea typeface="DejaVu Sans"/>
              </a:rPr>
              <a:t> показателям Школа/СПО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29" name="Равнобедренный треугольник 15"/>
          <p:cNvSpPr/>
          <p:nvPr/>
        </p:nvSpPr>
        <p:spPr bwMode="auto">
          <a:xfrm rot="5400000">
            <a:off x="1007280" y="5852160"/>
            <a:ext cx="60156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0" name="Прямая соединительная линия 15"/>
          <p:cNvSpPr/>
          <p:nvPr/>
        </p:nvSpPr>
        <p:spPr bwMode="auto">
          <a:xfrm>
            <a:off x="1227600" y="2699280"/>
            <a:ext cx="1101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1" name="Прямая соединительная линия 17"/>
          <p:cNvSpPr/>
          <p:nvPr/>
        </p:nvSpPr>
        <p:spPr bwMode="auto">
          <a:xfrm>
            <a:off x="1147320" y="330300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2" name="Прямая соединительная линия 18"/>
          <p:cNvSpPr/>
          <p:nvPr/>
        </p:nvSpPr>
        <p:spPr bwMode="auto">
          <a:xfrm>
            <a:off x="1147320" y="390708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3" name="Прямая соединительная линия 19"/>
          <p:cNvSpPr/>
          <p:nvPr/>
        </p:nvSpPr>
        <p:spPr bwMode="auto">
          <a:xfrm>
            <a:off x="1206720" y="657072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Прямоугольник 64"/>
          <p:cNvSpPr/>
          <p:nvPr/>
        </p:nvSpPr>
        <p:spPr bwMode="auto">
          <a:xfrm>
            <a:off x="1616040" y="2301840"/>
            <a:ext cx="1044144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35" name="Равнобедренный треугольник 16"/>
          <p:cNvSpPr/>
          <p:nvPr/>
        </p:nvSpPr>
        <p:spPr bwMode="auto">
          <a:xfrm rot="5400000">
            <a:off x="954720" y="2291760"/>
            <a:ext cx="60084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6" name="Прямоугольник 66"/>
          <p:cNvSpPr/>
          <p:nvPr/>
        </p:nvSpPr>
        <p:spPr bwMode="auto">
          <a:xfrm>
            <a:off x="1146600" y="1259640"/>
            <a:ext cx="11008079" cy="5626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ОРГАНИЗАТОРЫ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37" name="Прямоугольник 67"/>
          <p:cNvSpPr/>
          <p:nvPr/>
        </p:nvSpPr>
        <p:spPr bwMode="auto">
          <a:xfrm>
            <a:off x="12356640" y="6768360"/>
            <a:ext cx="2602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338" name="Прямоугольник 68"/>
          <p:cNvSpPr/>
          <p:nvPr/>
        </p:nvSpPr>
        <p:spPr bwMode="auto">
          <a:xfrm>
            <a:off x="1616040" y="2301840"/>
            <a:ext cx="1044144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39" name="Прямоугольник 69"/>
          <p:cNvSpPr/>
          <p:nvPr/>
        </p:nvSpPr>
        <p:spPr bwMode="auto">
          <a:xfrm>
            <a:off x="1616040" y="2301840"/>
            <a:ext cx="1044144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0" strike="noStrike" spc="-1">
                <a:solidFill>
                  <a:srgbClr val="423D67"/>
                </a:solidFill>
                <a:latin typeface="Arial"/>
                <a:ea typeface="DejaVu Sans"/>
              </a:rPr>
              <a:t>Федеральная служба по надзору в сфере образования и науки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40" name="TextBox 211"/>
          <p:cNvSpPr/>
          <p:nvPr/>
        </p:nvSpPr>
        <p:spPr bwMode="auto">
          <a:xfrm>
            <a:off x="1568160" y="2907000"/>
            <a:ext cx="6528600" cy="330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Министерство просвещения Российской Федерации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41" name="TextBox 212"/>
          <p:cNvSpPr/>
          <p:nvPr/>
        </p:nvSpPr>
        <p:spPr bwMode="auto">
          <a:xfrm>
            <a:off x="1593360" y="3564720"/>
            <a:ext cx="956376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Министерство образования и науки  Российской Федерации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42" name="TextBox 213"/>
          <p:cNvSpPr/>
          <p:nvPr/>
        </p:nvSpPr>
        <p:spPr bwMode="auto">
          <a:xfrm>
            <a:off x="3599640" y="4138200"/>
            <a:ext cx="5423760" cy="330480"/>
          </a:xfrm>
          <a:prstGeom prst="rect">
            <a:avLst/>
          </a:prstGeom>
          <a:solidFill>
            <a:srgbClr val="39245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ПОРЯДОК</a:t>
            </a: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ru-RU" sz="1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3" name="Прямоугольник 44"/>
          <p:cNvSpPr/>
          <p:nvPr/>
        </p:nvSpPr>
        <p:spPr bwMode="auto">
          <a:xfrm>
            <a:off x="1145880" y="399600"/>
            <a:ext cx="10711440" cy="401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423D67"/>
                </a:solidFill>
                <a:latin typeface="Arial"/>
                <a:ea typeface="DejaVu Sans"/>
              </a:rPr>
              <a:t>АККРЕДИТАЦИОННЫЙ МОНИТОРИНГ (ШКОЛА/СПО) 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44" name="Прямоугольник 45"/>
          <p:cNvSpPr/>
          <p:nvPr/>
        </p:nvSpPr>
        <p:spPr bwMode="auto">
          <a:xfrm>
            <a:off x="1439640" y="4061519"/>
            <a:ext cx="10617840" cy="74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Направление Федеральной службой по надзору в сфере образования</a:t>
            </a:r>
            <a:r>
              <a:rPr sz="1600"/>
              <a:t/>
            </a:r>
            <a:br>
              <a:rPr sz="1600"/>
            </a:br>
            <a:r>
              <a:rPr lang="en-US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и науки подготовленного Итогового отчета в Министерство просвещения Российской Федерации и Министерство науки и высшего образования Российской Федерации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20 марта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45" name="Равнобедренный треугольник 9"/>
          <p:cNvSpPr/>
          <p:nvPr/>
        </p:nvSpPr>
        <p:spPr bwMode="auto">
          <a:xfrm rot="5400000">
            <a:off x="954360" y="2894760"/>
            <a:ext cx="60156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6" name="Прямоугольник 46"/>
          <p:cNvSpPr/>
          <p:nvPr/>
        </p:nvSpPr>
        <p:spPr bwMode="auto">
          <a:xfrm>
            <a:off x="1332720" y="5940000"/>
            <a:ext cx="10764000" cy="109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Размещение Итогового отчета на официальных сайтах Федеральной службы по надзору в сфере образования и науки, Министерства просвещения Российской Федерации и Министерства науки и высшего образования Российской Федерации в информационно-телекоммуникационной сети "Интернет"                </a:t>
            </a:r>
            <a:r>
              <a:rPr lang="ru-RU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                                                                                                                 </a:t>
            </a:r>
            <a:r>
              <a:rPr lang="ru-RU" sz="16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 июня 2024 года</a:t>
            </a:r>
            <a:r>
              <a:rPr lang="en-US" sz="1400" b="0" strike="noStrike" spc="-1">
                <a:solidFill>
                  <a:srgbClr val="C00000"/>
                </a:solidFill>
                <a:latin typeface="PT Astra Serif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47" name="Равнобедренный треугольник 10"/>
          <p:cNvSpPr/>
          <p:nvPr/>
        </p:nvSpPr>
        <p:spPr bwMode="auto">
          <a:xfrm rot="5400000">
            <a:off x="954360" y="3498840"/>
            <a:ext cx="60156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8" name="Прямоугольник 47"/>
          <p:cNvSpPr/>
          <p:nvPr/>
        </p:nvSpPr>
        <p:spPr bwMode="auto">
          <a:xfrm>
            <a:off x="1360440" y="5092920"/>
            <a:ext cx="10735920" cy="54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Подготовка на основании полученного Итогового отчета рекомендаций</a:t>
            </a:r>
            <a:r>
              <a:rPr sz="1800"/>
              <a:t/>
            </a:r>
            <a:br>
              <a:rPr sz="1800"/>
            </a:br>
            <a:r>
              <a:rPr lang="en-US" sz="1800" b="1" strike="noStrike" spc="-1">
                <a:solidFill>
                  <a:srgbClr val="000000"/>
                </a:solidFill>
                <a:latin typeface="PT Astra Serif"/>
                <a:ea typeface="DejaVu Sans"/>
              </a:rPr>
              <a:t>по повышению качества образования и направление их в организации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 мая 2024 года</a:t>
            </a:r>
            <a:r>
              <a:rPr lang="en-US" sz="1400" b="0" strike="noStrike" spc="-1">
                <a:solidFill>
                  <a:srgbClr val="C00000"/>
                </a:solidFill>
                <a:latin typeface="PT Astra Serif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49" name="Равнобедренный треугольник 11"/>
          <p:cNvSpPr/>
          <p:nvPr/>
        </p:nvSpPr>
        <p:spPr bwMode="auto">
          <a:xfrm rot="5400000">
            <a:off x="886680" y="6314760"/>
            <a:ext cx="60084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0" name="Прямая соединительная линия 10"/>
          <p:cNvSpPr/>
          <p:nvPr/>
        </p:nvSpPr>
        <p:spPr bwMode="auto">
          <a:xfrm>
            <a:off x="1227600" y="2699280"/>
            <a:ext cx="1083168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1" name="Прямая соединительная линия 11"/>
          <p:cNvSpPr/>
          <p:nvPr/>
        </p:nvSpPr>
        <p:spPr bwMode="auto">
          <a:xfrm>
            <a:off x="1147320" y="3303000"/>
            <a:ext cx="1097352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2" name="Прямая соединительная линия 12"/>
          <p:cNvSpPr/>
          <p:nvPr/>
        </p:nvSpPr>
        <p:spPr bwMode="auto">
          <a:xfrm>
            <a:off x="1147320" y="390708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3" name="Прямая соединительная линия 14"/>
          <p:cNvSpPr/>
          <p:nvPr/>
        </p:nvSpPr>
        <p:spPr bwMode="auto">
          <a:xfrm>
            <a:off x="1108440" y="701892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4" name="Прямоугольник 48"/>
          <p:cNvSpPr/>
          <p:nvPr/>
        </p:nvSpPr>
        <p:spPr bwMode="auto">
          <a:xfrm>
            <a:off x="1616040" y="2301840"/>
            <a:ext cx="1044144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9966FF"/>
                </a:solidFill>
                <a:latin typeface="Arial"/>
                <a:ea typeface="DejaVu Sans"/>
              </a:rPr>
              <a:t>                        </a:t>
            </a: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           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1 сентября — 1 декабря 2023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55" name="Равнобедренный треугольник 12"/>
          <p:cNvSpPr/>
          <p:nvPr/>
        </p:nvSpPr>
        <p:spPr bwMode="auto">
          <a:xfrm rot="5400000">
            <a:off x="954720" y="2291760"/>
            <a:ext cx="60084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6" name="Прямоугольник 56"/>
          <p:cNvSpPr/>
          <p:nvPr/>
        </p:nvSpPr>
        <p:spPr bwMode="auto">
          <a:xfrm>
            <a:off x="1146600" y="1451520"/>
            <a:ext cx="11008079" cy="5626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1800" b="1" strike="noStrike" spc="-1">
                <a:solidFill>
                  <a:srgbClr val="FFFFFF"/>
                </a:solidFill>
                <a:latin typeface="Arial"/>
                <a:ea typeface="DejaVu Sans"/>
              </a:rPr>
              <a:t>ПРОЦЕДУРА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57" name="Прямоугольник 57"/>
          <p:cNvSpPr/>
          <p:nvPr/>
        </p:nvSpPr>
        <p:spPr bwMode="auto">
          <a:xfrm>
            <a:off x="12356640" y="6768360"/>
            <a:ext cx="260280" cy="3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47880" rIns="96120" bIns="47880" anchor="t">
            <a:spAutoFit/>
          </a:bodyPr>
          <a:lstStyle/>
          <a:p>
            <a:pPr>
              <a:lnSpc>
                <a:spcPct val="100000"/>
              </a:lnSpc>
              <a:buNone/>
              <a:defRPr/>
            </a:pPr>
            <a:r>
              <a:rPr lang="en-US" sz="1500" b="1" strike="noStrike" spc="-1">
                <a:solidFill>
                  <a:srgbClr val="423D67"/>
                </a:solidFill>
                <a:latin typeface="Arial"/>
                <a:ea typeface="DejaVu Sans"/>
              </a:rPr>
              <a:t>2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358" name="Прямоугольник 59"/>
          <p:cNvSpPr/>
          <p:nvPr/>
        </p:nvSpPr>
        <p:spPr bwMode="auto">
          <a:xfrm>
            <a:off x="1439640" y="2301840"/>
            <a:ext cx="10617840" cy="23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Сбор данных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59" name="TextBox 231"/>
          <p:cNvSpPr/>
          <p:nvPr/>
        </p:nvSpPr>
        <p:spPr bwMode="auto">
          <a:xfrm>
            <a:off x="1360800" y="2907000"/>
            <a:ext cx="10696680" cy="330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Обработка, обобщение и анализ собранной информации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25 января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60" name="TextBox 232"/>
          <p:cNvSpPr/>
          <p:nvPr/>
        </p:nvSpPr>
        <p:spPr bwMode="auto">
          <a:xfrm>
            <a:off x="1360800" y="3303720"/>
            <a:ext cx="11236680" cy="653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Подготовка итогового отчета о результатах аккредитационного мониторинга</a:t>
            </a:r>
            <a:endParaRPr lang="ru-RU" sz="17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defRPr/>
            </a:pPr>
            <a:r>
              <a:rPr lang="ru-RU" sz="1700" b="1" strike="noStrike" spc="-1">
                <a:solidFill>
                  <a:srgbClr val="423D67"/>
                </a:solidFill>
                <a:latin typeface="Arial"/>
                <a:ea typeface="DejaVu Sans"/>
              </a:rPr>
              <a:t>                                                                                                                                      </a:t>
            </a:r>
            <a:r>
              <a:rPr lang="ru-RU" sz="1700" b="1" strike="noStrike" spc="-1">
                <a:solidFill>
                  <a:srgbClr val="C00000"/>
                </a:solidFill>
                <a:latin typeface="Arial"/>
                <a:ea typeface="DejaVu Sans"/>
              </a:rPr>
              <a:t>до 15 марта 2024 года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361" name="Равнобедренный треугольник 1"/>
          <p:cNvSpPr/>
          <p:nvPr/>
        </p:nvSpPr>
        <p:spPr bwMode="auto">
          <a:xfrm rot="5400000">
            <a:off x="954360" y="4158360"/>
            <a:ext cx="601560" cy="21132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Прямая соединительная линия 1"/>
          <p:cNvSpPr/>
          <p:nvPr/>
        </p:nvSpPr>
        <p:spPr bwMode="auto">
          <a:xfrm>
            <a:off x="1147320" y="485928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3" name="Равнобедренный треугольник 2"/>
          <p:cNvSpPr/>
          <p:nvPr/>
        </p:nvSpPr>
        <p:spPr bwMode="auto">
          <a:xfrm rot="5400000">
            <a:off x="926280" y="5139360"/>
            <a:ext cx="601560" cy="210960"/>
          </a:xfrm>
          <a:prstGeom prst="triangle">
            <a:avLst>
              <a:gd name="adj" fmla="val 50000"/>
            </a:avLst>
          </a:prstGeom>
          <a:solidFill>
            <a:srgbClr val="8A8A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4" name="Прямая соединительная линия 2"/>
          <p:cNvSpPr/>
          <p:nvPr/>
        </p:nvSpPr>
        <p:spPr bwMode="auto">
          <a:xfrm>
            <a:off x="1108440" y="5758920"/>
            <a:ext cx="10951200" cy="360"/>
          </a:xfrm>
          <a:prstGeom prst="line">
            <a:avLst/>
          </a:prstGeom>
          <a:ln w="57150">
            <a:solidFill>
              <a:srgbClr val="8A8A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5" name="Прямоугольник 1"/>
          <p:cNvSpPr/>
          <p:nvPr/>
        </p:nvSpPr>
        <p:spPr bwMode="auto">
          <a:xfrm>
            <a:off x="2519640" y="334800"/>
            <a:ext cx="8097480" cy="5626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НАЧАЛЬНОЕ ОБЩЕЕ ОБРАЗОВАНИЕ</a:t>
            </a:r>
            <a:endParaRPr lang="ru-RU" sz="2000" b="0" strike="noStrike" spc="-1">
              <a:latin typeface="Arial"/>
            </a:endParaRPr>
          </a:p>
        </p:txBody>
      </p:sp>
      <p:graphicFrame>
        <p:nvGraphicFramePr>
          <p:cNvPr id="366" name="Таблица 238"/>
          <p:cNvGraphicFramePr>
            <a:graphicFrameLocks/>
          </p:cNvGraphicFramePr>
          <p:nvPr/>
        </p:nvGraphicFramePr>
        <p:xfrm>
          <a:off x="317520" y="1156320"/>
          <a:ext cx="12034079" cy="5598360"/>
        </p:xfrm>
        <a:graphic>
          <a:graphicData uri="http://schemas.openxmlformats.org/drawingml/2006/table">
            <a:tbl>
              <a:tblPr/>
              <a:tblGrid>
                <a:gridCol w="596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5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6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371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№ п/п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начального общего образования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 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Кол-во баллов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20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   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317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2    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797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437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3        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начального общего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437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0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437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4        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</a:t>
                      </a:r>
                      <a:r>
                        <a:rPr sz="1800"/>
                        <a:t/>
                      </a:r>
                      <a:br>
                        <a:rPr sz="1800"/>
                      </a:br>
                      <a:endParaRPr lang="ru-RU" sz="1800" b="0" strike="noStrike" spc="-1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 общем числе педагогических работников, участвующих в реализации основной образовательной программы начального общего образования 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12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70%-89%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5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90000" marR="900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7" name="Прямоугольник 7"/>
          <p:cNvSpPr/>
          <p:nvPr/>
        </p:nvSpPr>
        <p:spPr bwMode="auto">
          <a:xfrm>
            <a:off x="2519640" y="114120"/>
            <a:ext cx="8097480" cy="5626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ОСНОВНОЕ ОБЩЕЕ ОБРАЗОВАНИЕ</a:t>
            </a:r>
            <a:endParaRPr lang="ru-RU" sz="2000" b="0" strike="noStrike" spc="-1">
              <a:latin typeface="Arial"/>
            </a:endParaRPr>
          </a:p>
        </p:txBody>
      </p:sp>
      <p:graphicFrame>
        <p:nvGraphicFramePr>
          <p:cNvPr id="368" name="Таблица 5"/>
          <p:cNvGraphicFramePr>
            <a:graphicFrameLocks/>
          </p:cNvGraphicFramePr>
          <p:nvPr/>
        </p:nvGraphicFramePr>
        <p:xfrm>
          <a:off x="899280" y="1106640"/>
          <a:ext cx="11458440" cy="5335920"/>
        </p:xfrm>
        <a:graphic>
          <a:graphicData uri="http://schemas.openxmlformats.org/drawingml/2006/table">
            <a:tbl>
              <a:tblPr/>
              <a:tblGrid>
                <a:gridCol w="29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41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основного общего образования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 показателя основного общего образования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Кол-во баллов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основного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2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основного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1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образовательной программе основного общего образования, от общего количества выпускников,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5%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5% - 9%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038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получивших допуск к государственной итоговой аттестации по образовательной программе основного общего образования (без учета повторного прохождения итогового собеседования по русскому языку и (или) ликвидации академической задолженности), от общего количества выпускников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655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80%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9" name="Прямоугольник 7"/>
          <p:cNvSpPr/>
          <p:nvPr/>
        </p:nvSpPr>
        <p:spPr bwMode="auto">
          <a:xfrm>
            <a:off x="2519640" y="180000"/>
            <a:ext cx="8097480" cy="5626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СРЕДНЕЕ ОБЩЕЕ ОБРАЗОВАНИЕ</a:t>
            </a:r>
            <a:endParaRPr lang="ru-RU" sz="2000" b="0" strike="noStrike" spc="-1">
              <a:latin typeface="Arial"/>
            </a:endParaRPr>
          </a:p>
        </p:txBody>
      </p:sp>
      <p:graphicFrame>
        <p:nvGraphicFramePr>
          <p:cNvPr id="370" name="Таблица 2"/>
          <p:cNvGraphicFramePr>
            <a:graphicFrameLocks/>
          </p:cNvGraphicFramePr>
          <p:nvPr/>
        </p:nvGraphicFramePr>
        <p:xfrm>
          <a:off x="707040" y="932760"/>
          <a:ext cx="11853720" cy="6099120"/>
        </p:xfrm>
        <a:graphic>
          <a:graphicData uri="http://schemas.openxmlformats.org/drawingml/2006/table">
            <a:tbl>
              <a:tblPr/>
              <a:tblGrid>
                <a:gridCol w="559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среднего общего образования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Количество баллов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24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4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в оценочных мероприятиях, проведенных в рамках мониторинга системы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5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4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среднего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20% - 49%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4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прошедших повышение квалификации по профилю педагогической деятельности за последние 3 года, в общем числе педагогических работников, участвующих в реализации основной образовательной программы среднего общего образования,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0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70%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6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основной образовательной программе среднего общего образования, от общего количества выпускников,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5%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5% - 9%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24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140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получивших допуск к государственной итоговой аттестации по основной образовательной программе среднего общего образования (без учета повторного написания итогового сочинения (изложения) и (или) ликвидации академической задолженности), от общего количества выпускников - АП</a:t>
                      </a:r>
                      <a:r>
                        <a:rPr lang="ru-RU" sz="14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90% и более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1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80% - 89%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916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80%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3600" marR="360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1" name="Прямоугольник 7"/>
          <p:cNvSpPr/>
          <p:nvPr/>
        </p:nvSpPr>
        <p:spPr bwMode="auto">
          <a:xfrm>
            <a:off x="2520000" y="180000"/>
            <a:ext cx="8097480" cy="56268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ПОКАЗАТЕЛИ АККРЕДИТАЦИОННОГО МОНИТОРИНГА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СРЕДНЕЕ ПРОФЕССИОНАЛЬНОЕ ОБРАЗОВАНИЕ</a:t>
            </a:r>
            <a:endParaRPr lang="ru-RU" sz="2000" b="0" strike="noStrike" spc="-1">
              <a:latin typeface="Arial"/>
            </a:endParaRPr>
          </a:p>
        </p:txBody>
      </p:sp>
      <p:graphicFrame>
        <p:nvGraphicFramePr>
          <p:cNvPr id="372" name="Таблица 2"/>
          <p:cNvGraphicFramePr>
            <a:graphicFrameLocks/>
          </p:cNvGraphicFramePr>
          <p:nvPr/>
        </p:nvGraphicFramePr>
        <p:xfrm>
          <a:off x="264960" y="1126080"/>
          <a:ext cx="12240720" cy="5543640"/>
        </p:xfrm>
        <a:graphic>
          <a:graphicData uri="http://schemas.openxmlformats.org/drawingml/2006/table">
            <a:tbl>
              <a:tblPr/>
              <a:tblGrid>
                <a:gridCol w="50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7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 </a:t>
                      </a: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п/п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 мониторинга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Критериальное значение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Количество баллов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43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электронной информационно-образовательной среды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43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39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выпускников, трудоустроившихся в течение календарного года, следующего за годом выпуска, в общей численности выпускников по образовательной программе среднего профессионального образования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51% и более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43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31% - 50%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6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31%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08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Участие обучающихся образовательной организации в оценочных процедурах, проведенных в рамках мониторинга системы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Принимали участие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88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принимали участие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371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Медианный результат предшествующей аттестации обучающихся образовательной организации в форме демонстрационного экзамена по образовательной программе среднего профессионального образования (если образовательной программой предусмотрено наличие демонстрационного экзамена)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Выше или равен медианному значению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Меньше медианного значения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43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обеспечивающих освоение обучающимися профессиональных модулей образовательной программы среднего профессионального образования, имеющих опыт деятельности не менее одного года в организациях, направление деятельности которых соответствует области профессиональной деятельности, в общей численности педагогических работников, участвующих в реализации профессиональных модулей соответствующей образовательной программы среднего профессионального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25% и более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5117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25%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08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Доля педагогических работников, имеющих первую или высшую квалификационные категории, ученое звание и (или) ученую степень и (или) лиц, приравненных к ним, в общей численности педагогических работников, участвующих в реализации соответствующей образовательной программы среднего профессионального образования,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Более или равна 25%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43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10 - 24%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Менее 10%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243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Наличие внутренней системы оценки качества образования - АП</a:t>
                      </a:r>
                      <a:r>
                        <a:rPr lang="ru-RU" sz="1200" b="0" strike="noStrike" spc="-1" baseline="-250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2439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 marL="90000" marR="90000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имеется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2880" marR="2880">
                    <a:lnL w="9360" algn="ctr">
                      <a:solidFill>
                        <a:srgbClr val="A1A1A1"/>
                      </a:solidFill>
                    </a:lnL>
                    <a:lnR w="9360" algn="ctr">
                      <a:solidFill>
                        <a:srgbClr val="A1A1A1"/>
                      </a:solidFill>
                    </a:lnR>
                    <a:lnT w="9360" algn="ctr">
                      <a:solidFill>
                        <a:srgbClr val="A1A1A1"/>
                      </a:solidFill>
                    </a:lnT>
                    <a:lnB w="9360" algn="ctr">
                      <a:solidFill>
                        <a:srgbClr val="A1A1A1"/>
                      </a:solidFill>
                    </a:lnB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3" name="Прямоугольник 7"/>
          <p:cNvSpPr/>
          <p:nvPr/>
        </p:nvSpPr>
        <p:spPr bwMode="auto">
          <a:xfrm>
            <a:off x="2519640" y="334080"/>
            <a:ext cx="8097480" cy="814320"/>
          </a:xfrm>
          <a:prstGeom prst="rect">
            <a:avLst/>
          </a:prstGeom>
          <a:solidFill>
            <a:srgbClr val="423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75600" rIns="0" bIns="75600" anchor="ctr">
            <a:noAutofit/>
          </a:bodyPr>
          <a:lstStyle/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МЕТОДИКА РАСЧЕТА ПОКАЗАТЕЛЕЙ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  <a:defRPr/>
            </a:pPr>
            <a:r>
              <a:rPr lang="ru-RU" sz="2000" b="1" strike="noStrike" spc="-1">
                <a:solidFill>
                  <a:srgbClr val="FFFFFF"/>
                </a:solidFill>
                <a:latin typeface="Arial"/>
                <a:ea typeface="DejaVu Sans"/>
              </a:rPr>
              <a:t>МИНИМАЛЬНЫЕ ЗНАЧЕНИЯ</a:t>
            </a:r>
            <a:endParaRPr lang="ru-RU" sz="2000" b="0" strike="noStrike" spc="-1">
              <a:latin typeface="Arial"/>
            </a:endParaRPr>
          </a:p>
        </p:txBody>
      </p:sp>
      <p:graphicFrame>
        <p:nvGraphicFramePr>
          <p:cNvPr id="374" name="Таблица 3"/>
          <p:cNvGraphicFramePr>
            <a:graphicFrameLocks/>
          </p:cNvGraphicFramePr>
          <p:nvPr/>
        </p:nvGraphicFramePr>
        <p:xfrm>
          <a:off x="2190240" y="1571400"/>
          <a:ext cx="8530920" cy="5060520"/>
        </p:xfrm>
        <a:graphic>
          <a:graphicData uri="http://schemas.openxmlformats.org/drawingml/2006/table">
            <a:tbl>
              <a:tblPr/>
              <a:tblGrid>
                <a:gridCol w="4265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5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5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начальное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основное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среднее общее образование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не менее 30 баллов </a:t>
                      </a:r>
                      <a:endParaRPr lang="ru-RU" sz="20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  <a:defRPr/>
                      </a:pP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1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среднее профессиональное образование ( в зависимости от наличия демоэкзамена)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defRPr/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от 25 до 40 баллов </a:t>
                      </a:r>
                      <a:endParaRPr lang="ru-RU" sz="2000" b="0" strike="noStrike" spc="-1">
                        <a:latin typeface="Arial"/>
                      </a:endParaRPr>
                    </a:p>
                  </a:txBody>
                  <a:tcPr>
                    <a:lnL w="12240" algn="ctr">
                      <a:solidFill>
                        <a:srgbClr val="A5A5A5"/>
                      </a:solidFill>
                    </a:lnL>
                    <a:lnR w="12240" algn="ctr">
                      <a:solidFill>
                        <a:srgbClr val="A5A5A5"/>
                      </a:solidFill>
                    </a:lnR>
                    <a:lnT w="12240" algn="ctr">
                      <a:solidFill>
                        <a:srgbClr val="A5A5A5"/>
                      </a:solidFill>
                    </a:lnT>
                    <a:lnB w="12240" algn="ctr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1631</Words>
  <Application>Microsoft Office PowerPoint</Application>
  <DocSecurity>0</DocSecurity>
  <PresentationFormat>Произвольный</PresentationFormat>
  <Paragraphs>337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14</vt:i4>
      </vt:variant>
    </vt:vector>
  </HeadingPairs>
  <TitlesOfParts>
    <vt:vector size="28" baseType="lpstr">
      <vt:lpstr>Microsoft YaHei</vt:lpstr>
      <vt:lpstr>Arial</vt:lpstr>
      <vt:lpstr>DejaVu Sans</vt:lpstr>
      <vt:lpstr>PT Astra Serif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МЕХАНИЗМ РЕАЛИЗАЦИИ</vt:lpstr>
      <vt:lpstr>СБОР ДАННЫХ        01.09.2023 - 01.12.2023</vt:lpstr>
      <vt:lpstr>Презентация PowerPoint</vt:lpstr>
      <vt:lpstr>ИНТЕРПРЕТАЦИЯ РЕЗУЛЬТАТОВ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Куплинов Ярослав</dc:creator>
  <cp:keywords/>
  <dc:description/>
  <cp:lastModifiedBy>Admin</cp:lastModifiedBy>
  <cp:revision>1312</cp:revision>
  <dcterms:created xsi:type="dcterms:W3CDTF">2020-06-19T06:58:49Z</dcterms:created>
  <dcterms:modified xsi:type="dcterms:W3CDTF">2023-08-23T05:59:06Z</dcterms:modified>
  <cp:category/>
  <dc:identifier/>
  <cp:contentStatus/>
  <dc:language>ru-RU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</vt:i4>
  </property>
  <property fmtid="{D5CDD505-2E9C-101B-9397-08002B2CF9AE}" pid="3" name="PresentationFormat">
    <vt:lpwstr>Произвольный</vt:lpwstr>
  </property>
  <property fmtid="{D5CDD505-2E9C-101B-9397-08002B2CF9AE}" pid="4" name="Slides">
    <vt:i4>10</vt:i4>
  </property>
</Properties>
</file>